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6"/>
  </p:notesMasterIdLst>
  <p:sldIdLst>
    <p:sldId id="256" r:id="rId5"/>
    <p:sldId id="270" r:id="rId6"/>
    <p:sldId id="281" r:id="rId7"/>
    <p:sldId id="364" r:id="rId8"/>
    <p:sldId id="341" r:id="rId9"/>
    <p:sldId id="342" r:id="rId10"/>
    <p:sldId id="356" r:id="rId11"/>
    <p:sldId id="343" r:id="rId12"/>
    <p:sldId id="357" r:id="rId13"/>
    <p:sldId id="358" r:id="rId14"/>
    <p:sldId id="359" r:id="rId15"/>
    <p:sldId id="344" r:id="rId16"/>
    <p:sldId id="360" r:id="rId17"/>
    <p:sldId id="361" r:id="rId18"/>
    <p:sldId id="362" r:id="rId19"/>
    <p:sldId id="363" r:id="rId20"/>
    <p:sldId id="349" r:id="rId21"/>
    <p:sldId id="355" r:id="rId22"/>
    <p:sldId id="353" r:id="rId23"/>
    <p:sldId id="354" r:id="rId24"/>
    <p:sldId id="340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C49769-0392-408E-A38D-753FB2B7C29C}" v="1" dt="2020-05-05T21:42:49.974"/>
    <p1510:client id="{A1C93B18-84DB-4AA0-9005-6A272EF709D4}" v="1" dt="2020-05-07T04:17:59.2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tian  Rodriguez" userId="S::christian.rodriguez@alu.inspt.utn.edu.ar::4cec0d9c-e1a7-40d4-97d8-4545cb7ae5cc" providerId="AD" clId="Web-{4AC49769-0392-408E-A38D-753FB2B7C29C}"/>
    <pc:docChg chg="modSld">
      <pc:chgData name="Christian  Rodriguez" userId="S::christian.rodriguez@alu.inspt.utn.edu.ar::4cec0d9c-e1a7-40d4-97d8-4545cb7ae5cc" providerId="AD" clId="Web-{4AC49769-0392-408E-A38D-753FB2B7C29C}" dt="2020-05-05T21:42:49.974" v="0" actId="1076"/>
      <pc:docMkLst>
        <pc:docMk/>
      </pc:docMkLst>
      <pc:sldChg chg="modSp">
        <pc:chgData name="Christian  Rodriguez" userId="S::christian.rodriguez@alu.inspt.utn.edu.ar::4cec0d9c-e1a7-40d4-97d8-4545cb7ae5cc" providerId="AD" clId="Web-{4AC49769-0392-408E-A38D-753FB2B7C29C}" dt="2020-05-05T21:42:49.974" v="0" actId="1076"/>
        <pc:sldMkLst>
          <pc:docMk/>
          <pc:sldMk cId="835803358" sldId="356"/>
        </pc:sldMkLst>
        <pc:picChg chg="mod">
          <ac:chgData name="Christian  Rodriguez" userId="S::christian.rodriguez@alu.inspt.utn.edu.ar::4cec0d9c-e1a7-40d4-97d8-4545cb7ae5cc" providerId="AD" clId="Web-{4AC49769-0392-408E-A38D-753FB2B7C29C}" dt="2020-05-05T21:42:49.974" v="0" actId="1076"/>
          <ac:picMkLst>
            <pc:docMk/>
            <pc:sldMk cId="835803358" sldId="356"/>
            <ac:picMk id="4" creationId="{00000000-0000-0000-0000-000000000000}"/>
          </ac:picMkLst>
        </pc:picChg>
      </pc:sldChg>
    </pc:docChg>
  </pc:docChgLst>
  <pc:docChgLst>
    <pc:chgData name="Luis Alberto Miranda" userId="S::luis.miranda@alu.inspt.utn.edu.ar::74f7e34a-8cbf-40cb-a8ee-039925a93cd6" providerId="AD" clId="Web-{A1C93B18-84DB-4AA0-9005-6A272EF709D4}"/>
    <pc:docChg chg="addSld">
      <pc:chgData name="Luis Alberto Miranda" userId="S::luis.miranda@alu.inspt.utn.edu.ar::74f7e34a-8cbf-40cb-a8ee-039925a93cd6" providerId="AD" clId="Web-{A1C93B18-84DB-4AA0-9005-6A272EF709D4}" dt="2020-05-07T04:17:59.207" v="0"/>
      <pc:docMkLst>
        <pc:docMk/>
      </pc:docMkLst>
      <pc:sldChg chg="new">
        <pc:chgData name="Luis Alberto Miranda" userId="S::luis.miranda@alu.inspt.utn.edu.ar::74f7e34a-8cbf-40cb-a8ee-039925a93cd6" providerId="AD" clId="Web-{A1C93B18-84DB-4AA0-9005-6A272EF709D4}" dt="2020-05-07T04:17:59.207" v="0"/>
        <pc:sldMkLst>
          <pc:docMk/>
          <pc:sldMk cId="2482771588" sldId="364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88ACA5-8D6B-4E4D-AC5F-41AEEA4F8A96}" type="datetimeFigureOut">
              <a:rPr lang="es-AR" smtClean="0"/>
              <a:t>6/5/2020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37C60D-E96F-4220-9B87-D48A996AD372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6988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Shape 1262"/>
          <p:cNvSpPr txBox="1">
            <a:spLocks noGrp="1"/>
          </p:cNvSpPr>
          <p:nvPr>
            <p:ph type="sldNum" idx="12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2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3" name="Shape 126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64" name="Shape 12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475" tIns="44450" rIns="90475" bIns="444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872237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5/6/2020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mailto:ricardo.defrance@inspt.utn.edu.ar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695" y="292122"/>
            <a:ext cx="1000125" cy="101917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1394" y="2993030"/>
            <a:ext cx="2027215" cy="1549296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682478" y="3121347"/>
            <a:ext cx="83647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LABORATORIO DE MEDICIONES</a:t>
            </a:r>
          </a:p>
        </p:txBody>
      </p:sp>
      <p:cxnSp>
        <p:nvCxnSpPr>
          <p:cNvPr id="8" name="Conector recto 7"/>
          <p:cNvCxnSpPr/>
          <p:nvPr/>
        </p:nvCxnSpPr>
        <p:spPr>
          <a:xfrm flipH="1">
            <a:off x="682478" y="3778208"/>
            <a:ext cx="7444092" cy="0"/>
          </a:xfrm>
          <a:prstGeom prst="line">
            <a:avLst/>
          </a:prstGeom>
          <a:ln w="9525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uadroTexto 10"/>
          <p:cNvSpPr txBox="1"/>
          <p:nvPr/>
        </p:nvSpPr>
        <p:spPr>
          <a:xfrm>
            <a:off x="682478" y="6156102"/>
            <a:ext cx="4906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Lic. Prof. Ricardo G. Defrance</a:t>
            </a:r>
          </a:p>
        </p:txBody>
      </p:sp>
    </p:spTree>
    <p:extLst>
      <p:ext uri="{BB962C8B-B14F-4D97-AF65-F5344CB8AC3E}">
        <p14:creationId xmlns:p14="http://schemas.microsoft.com/office/powerpoint/2010/main" val="9284846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biLevel thresh="75000"/>
          </a:blip>
          <a:stretch>
            <a:fillRect/>
          </a:stretch>
        </p:blipFill>
        <p:spPr>
          <a:xfrm>
            <a:off x="564024" y="2215167"/>
            <a:ext cx="9004980" cy="2340936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1262130" y="4906851"/>
            <a:ext cx="40697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Conductor portador de corriente dentro de un campo magnético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6181860" y="4445186"/>
            <a:ext cx="31424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AR" dirty="0"/>
              <a:t>Flujo producido por el conductor dentro del campo magnético</a:t>
            </a:r>
          </a:p>
        </p:txBody>
      </p:sp>
    </p:spTree>
    <p:extLst>
      <p:ext uri="{BB962C8B-B14F-4D97-AF65-F5344CB8AC3E}">
        <p14:creationId xmlns:p14="http://schemas.microsoft.com/office/powerpoint/2010/main" val="894331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biLevel thresh="50000"/>
          </a:blip>
          <a:stretch>
            <a:fillRect/>
          </a:stretch>
        </p:blipFill>
        <p:spPr>
          <a:xfrm>
            <a:off x="3142447" y="1230602"/>
            <a:ext cx="4445558" cy="4502699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37127" y="734096"/>
            <a:ext cx="5254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Lados activos de la espira</a:t>
            </a:r>
          </a:p>
        </p:txBody>
      </p:sp>
    </p:spTree>
    <p:extLst>
      <p:ext uri="{BB962C8B-B14F-4D97-AF65-F5344CB8AC3E}">
        <p14:creationId xmlns:p14="http://schemas.microsoft.com/office/powerpoint/2010/main" val="2162107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72732" y="2897747"/>
            <a:ext cx="87318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200" b="1" dirty="0">
                <a:solidFill>
                  <a:schemeClr val="accent5">
                    <a:lumMod val="75000"/>
                  </a:schemeClr>
                </a:solidFill>
              </a:rPr>
              <a:t>CUERPO RÍGIDO EN ROTACIÓN ALREDEDOR DE UN EJE FIJO</a:t>
            </a:r>
          </a:p>
        </p:txBody>
      </p:sp>
    </p:spTree>
    <p:extLst>
      <p:ext uri="{BB962C8B-B14F-4D97-AF65-F5344CB8AC3E}">
        <p14:creationId xmlns:p14="http://schemas.microsoft.com/office/powerpoint/2010/main" val="32154988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296991" y="2627290"/>
            <a:ext cx="3812147" cy="218941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4" name="Conector recto 3"/>
          <p:cNvCxnSpPr/>
          <p:nvPr/>
        </p:nvCxnSpPr>
        <p:spPr>
          <a:xfrm flipV="1">
            <a:off x="6877318" y="2369713"/>
            <a:ext cx="0" cy="257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cto 4"/>
          <p:cNvCxnSpPr/>
          <p:nvPr/>
        </p:nvCxnSpPr>
        <p:spPr>
          <a:xfrm flipV="1">
            <a:off x="6877318" y="2846231"/>
            <a:ext cx="0" cy="257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cto 5"/>
          <p:cNvCxnSpPr/>
          <p:nvPr/>
        </p:nvCxnSpPr>
        <p:spPr>
          <a:xfrm rot="16200000" flipV="1">
            <a:off x="6748529" y="2240924"/>
            <a:ext cx="0" cy="257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6"/>
          <p:cNvCxnSpPr/>
          <p:nvPr/>
        </p:nvCxnSpPr>
        <p:spPr>
          <a:xfrm rot="16200000" flipV="1">
            <a:off x="6748529" y="2975019"/>
            <a:ext cx="0" cy="257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Anillo 7"/>
          <p:cNvSpPr/>
          <p:nvPr/>
        </p:nvSpPr>
        <p:spPr>
          <a:xfrm>
            <a:off x="3116687" y="2649827"/>
            <a:ext cx="180304" cy="173865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>
              <a:solidFill>
                <a:schemeClr val="tx1"/>
              </a:solidFill>
            </a:endParaRPr>
          </a:p>
        </p:txBody>
      </p:sp>
      <p:cxnSp>
        <p:nvCxnSpPr>
          <p:cNvPr id="10" name="Conector recto de flecha 9"/>
          <p:cNvCxnSpPr/>
          <p:nvPr/>
        </p:nvCxnSpPr>
        <p:spPr>
          <a:xfrm rot="10800000">
            <a:off x="3206839" y="2846229"/>
            <a:ext cx="12879" cy="14166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cto de flecha 11"/>
          <p:cNvCxnSpPr/>
          <p:nvPr/>
        </p:nvCxnSpPr>
        <p:spPr>
          <a:xfrm rot="10800000">
            <a:off x="5080715" y="2846229"/>
            <a:ext cx="12879" cy="14166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 flipV="1">
            <a:off x="6738871" y="3103808"/>
            <a:ext cx="6439" cy="11590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/>
          <p:nvPr/>
        </p:nvCxnSpPr>
        <p:spPr>
          <a:xfrm rot="5400000" flipV="1">
            <a:off x="7685467" y="2160431"/>
            <a:ext cx="6439" cy="115909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uadroTexto 15"/>
          <p:cNvSpPr txBox="1"/>
          <p:nvPr/>
        </p:nvSpPr>
        <p:spPr>
          <a:xfrm>
            <a:off x="3116687" y="4298323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0070C0"/>
                </a:solidFill>
              </a:rPr>
              <a:t>F</a:t>
            </a:r>
          </a:p>
        </p:txBody>
      </p:sp>
      <p:sp>
        <p:nvSpPr>
          <p:cNvPr id="17" name="CuadroTexto 16"/>
          <p:cNvSpPr txBox="1"/>
          <p:nvPr/>
        </p:nvSpPr>
        <p:spPr>
          <a:xfrm>
            <a:off x="4945487" y="4297177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0070C0"/>
                </a:solidFill>
              </a:rPr>
              <a:t>F</a:t>
            </a:r>
          </a:p>
        </p:txBody>
      </p:sp>
      <p:sp>
        <p:nvSpPr>
          <p:cNvPr id="18" name="CuadroTexto 17"/>
          <p:cNvSpPr txBox="1"/>
          <p:nvPr/>
        </p:nvSpPr>
        <p:spPr>
          <a:xfrm>
            <a:off x="6619740" y="4262904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0070C0"/>
                </a:solidFill>
              </a:rPr>
              <a:t>F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8448540" y="2558533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FF0000"/>
                </a:solidFill>
              </a:rPr>
              <a:t>FH</a:t>
            </a:r>
          </a:p>
        </p:txBody>
      </p:sp>
      <p:sp>
        <p:nvSpPr>
          <p:cNvPr id="20" name="Arco 19"/>
          <p:cNvSpPr/>
          <p:nvPr/>
        </p:nvSpPr>
        <p:spPr>
          <a:xfrm>
            <a:off x="6725991" y="1159097"/>
            <a:ext cx="898301" cy="1262129"/>
          </a:xfrm>
          <a:prstGeom prst="arc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22" name="Conector recto 21"/>
          <p:cNvCxnSpPr/>
          <p:nvPr/>
        </p:nvCxnSpPr>
        <p:spPr>
          <a:xfrm>
            <a:off x="7175142" y="1139781"/>
            <a:ext cx="25758" cy="1545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24"/>
          <p:cNvCxnSpPr>
            <a:stCxn id="20" idx="0"/>
          </p:cNvCxnSpPr>
          <p:nvPr/>
        </p:nvCxnSpPr>
        <p:spPr>
          <a:xfrm>
            <a:off x="7175141" y="1159097"/>
            <a:ext cx="21733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uadroTexto 25"/>
          <p:cNvSpPr txBox="1"/>
          <p:nvPr/>
        </p:nvSpPr>
        <p:spPr>
          <a:xfrm>
            <a:off x="7534140" y="1065367"/>
            <a:ext cx="1648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dirty="0">
                <a:solidFill>
                  <a:srgbClr val="0070C0"/>
                </a:solidFill>
              </a:rPr>
              <a:t>ω</a:t>
            </a:r>
            <a:endParaRPr lang="es-AR" sz="2800" dirty="0">
              <a:solidFill>
                <a:srgbClr val="0070C0"/>
              </a:solidFill>
            </a:endParaRPr>
          </a:p>
        </p:txBody>
      </p:sp>
      <p:cxnSp>
        <p:nvCxnSpPr>
          <p:cNvPr id="28" name="Conector recto 27"/>
          <p:cNvCxnSpPr/>
          <p:nvPr/>
        </p:nvCxnSpPr>
        <p:spPr>
          <a:xfrm>
            <a:off x="3206838" y="2421226"/>
            <a:ext cx="188675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CuadroTexto 28"/>
          <p:cNvSpPr txBox="1"/>
          <p:nvPr/>
        </p:nvSpPr>
        <p:spPr>
          <a:xfrm>
            <a:off x="3928056" y="2072719"/>
            <a:ext cx="1931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r</a:t>
            </a:r>
          </a:p>
        </p:txBody>
      </p:sp>
      <p:sp>
        <p:nvSpPr>
          <p:cNvPr id="30" name="CuadroTexto 29"/>
          <p:cNvSpPr txBox="1"/>
          <p:nvPr/>
        </p:nvSpPr>
        <p:spPr>
          <a:xfrm>
            <a:off x="940159" y="3708906"/>
            <a:ext cx="18803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0070C0"/>
                </a:solidFill>
              </a:rPr>
              <a:t>Fuerzas aplicadas en distintos puntos</a:t>
            </a:r>
          </a:p>
        </p:txBody>
      </p:sp>
      <p:sp>
        <p:nvSpPr>
          <p:cNvPr id="31" name="CuadroTexto 30"/>
          <p:cNvSpPr txBox="1"/>
          <p:nvPr/>
        </p:nvSpPr>
        <p:spPr>
          <a:xfrm>
            <a:off x="862885" y="1912202"/>
            <a:ext cx="25500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Distancia al </a:t>
            </a:r>
          </a:p>
          <a:p>
            <a:r>
              <a:rPr lang="es-AR" dirty="0"/>
              <a:t>centro de rotación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7334517" y="3431907"/>
            <a:ext cx="22280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FF0000"/>
                </a:solidFill>
              </a:rPr>
              <a:t>FH = como F y r son paralelos,</a:t>
            </a:r>
          </a:p>
          <a:p>
            <a:r>
              <a:rPr lang="es-AR" dirty="0">
                <a:solidFill>
                  <a:srgbClr val="FF0000"/>
                </a:solidFill>
              </a:rPr>
              <a:t>el torque </a:t>
            </a:r>
            <a:r>
              <a:rPr lang="el-GR" dirty="0">
                <a:solidFill>
                  <a:srgbClr val="FF0000"/>
                </a:solidFill>
              </a:rPr>
              <a:t>τ</a:t>
            </a:r>
            <a:r>
              <a:rPr lang="es-AR" dirty="0">
                <a:solidFill>
                  <a:srgbClr val="FF0000"/>
                </a:solidFill>
              </a:rPr>
              <a:t> en este punto es nulo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2620850" y="5436851"/>
            <a:ext cx="51644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dirty="0"/>
              <a:t>El torque depende de la fuerza que aplico y en dónde la aplico.</a:t>
            </a:r>
          </a:p>
        </p:txBody>
      </p:sp>
    </p:spTree>
    <p:extLst>
      <p:ext uri="{BB962C8B-B14F-4D97-AF65-F5344CB8AC3E}">
        <p14:creationId xmlns:p14="http://schemas.microsoft.com/office/powerpoint/2010/main" val="2414957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331076" y="1906073"/>
            <a:ext cx="3554569" cy="2228045"/>
          </a:xfrm>
          <a:prstGeom prst="rect">
            <a:avLst/>
          </a:prstGeom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Front" fov="2700000">
              <a:rot lat="19086000" lon="19067999" rev="310800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4" name="Conector recto de flecha 3"/>
          <p:cNvCxnSpPr/>
          <p:nvPr/>
        </p:nvCxnSpPr>
        <p:spPr>
          <a:xfrm rot="10800000" flipH="1">
            <a:off x="3825025" y="1365161"/>
            <a:ext cx="12879" cy="1790163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cto 5"/>
          <p:cNvCxnSpPr/>
          <p:nvPr/>
        </p:nvCxnSpPr>
        <p:spPr>
          <a:xfrm>
            <a:off x="3825024" y="3155325"/>
            <a:ext cx="1700013" cy="1339402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de flecha 7"/>
          <p:cNvCxnSpPr/>
          <p:nvPr/>
        </p:nvCxnSpPr>
        <p:spPr>
          <a:xfrm>
            <a:off x="3825024" y="3155325"/>
            <a:ext cx="1416677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/>
          <p:cNvSpPr txBox="1"/>
          <p:nvPr/>
        </p:nvSpPr>
        <p:spPr>
          <a:xfrm>
            <a:off x="3683358" y="991674"/>
            <a:ext cx="1442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b="1" dirty="0">
                <a:solidFill>
                  <a:srgbClr val="FFFF00"/>
                </a:solidFill>
              </a:rPr>
              <a:t>τ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5125792" y="2775400"/>
            <a:ext cx="14939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b="1" dirty="0">
                <a:solidFill>
                  <a:srgbClr val="FF0000"/>
                </a:solidFill>
              </a:rPr>
              <a:t>F</a:t>
            </a:r>
          </a:p>
        </p:txBody>
      </p:sp>
      <p:sp>
        <p:nvSpPr>
          <p:cNvPr id="11" name="CuadroTexto 10"/>
          <p:cNvSpPr txBox="1"/>
          <p:nvPr/>
        </p:nvSpPr>
        <p:spPr>
          <a:xfrm>
            <a:off x="5525037" y="4444145"/>
            <a:ext cx="170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b="1" dirty="0">
                <a:solidFill>
                  <a:srgbClr val="FFC000"/>
                </a:solidFill>
              </a:rPr>
              <a:t>r</a:t>
            </a:r>
          </a:p>
        </p:txBody>
      </p:sp>
      <p:sp>
        <p:nvSpPr>
          <p:cNvPr id="12" name="CuadroTexto 11"/>
          <p:cNvSpPr txBox="1"/>
          <p:nvPr/>
        </p:nvSpPr>
        <p:spPr>
          <a:xfrm>
            <a:off x="5125792" y="766086"/>
            <a:ext cx="4185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ROTACIÓN = ACELERACIÓN ANGULAR</a:t>
            </a:r>
          </a:p>
        </p:txBody>
      </p:sp>
      <p:sp>
        <p:nvSpPr>
          <p:cNvPr id="13" name="CuadroTexto 12"/>
          <p:cNvSpPr txBox="1"/>
          <p:nvPr/>
        </p:nvSpPr>
        <p:spPr>
          <a:xfrm>
            <a:off x="2968580" y="5558168"/>
            <a:ext cx="5112913" cy="64633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l-GR" sz="3600" dirty="0">
                <a:solidFill>
                  <a:schemeClr val="accent6">
                    <a:lumMod val="75000"/>
                  </a:schemeClr>
                </a:solidFill>
              </a:rPr>
              <a:t>τ</a:t>
            </a:r>
            <a:r>
              <a:rPr lang="es-AR" sz="3600" dirty="0">
                <a:solidFill>
                  <a:schemeClr val="accent6">
                    <a:lumMod val="75000"/>
                  </a:schemeClr>
                </a:solidFill>
              </a:rPr>
              <a:t> = F x r [</a:t>
            </a:r>
            <a:r>
              <a:rPr lang="es-AR" sz="3600" dirty="0" err="1">
                <a:solidFill>
                  <a:schemeClr val="accent6">
                    <a:lumMod val="75000"/>
                  </a:schemeClr>
                </a:solidFill>
              </a:rPr>
              <a:t>Nm</a:t>
            </a:r>
            <a:r>
              <a:rPr lang="es-AR" sz="3600" dirty="0">
                <a:solidFill>
                  <a:schemeClr val="accent6">
                    <a:lumMod val="75000"/>
                  </a:schemeClr>
                </a:solidFill>
              </a:rPr>
              <a:t>] o [</a:t>
            </a:r>
            <a:r>
              <a:rPr lang="es-AR" sz="3600" dirty="0" err="1">
                <a:solidFill>
                  <a:schemeClr val="accent6">
                    <a:lumMod val="75000"/>
                  </a:schemeClr>
                </a:solidFill>
              </a:rPr>
              <a:t>Kgm</a:t>
            </a:r>
            <a:r>
              <a:rPr lang="es-AR" sz="3600" dirty="0">
                <a:solidFill>
                  <a:schemeClr val="accent6">
                    <a:lumMod val="75000"/>
                  </a:schemeClr>
                </a:solidFill>
              </a:rPr>
              <a:t>]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1957588" y="5702172"/>
            <a:ext cx="1171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torque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6980349" y="2373764"/>
            <a:ext cx="2575775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AR" dirty="0"/>
              <a:t>Sí F y r son paralelos, el torque es 0</a:t>
            </a:r>
          </a:p>
        </p:txBody>
      </p:sp>
    </p:spTree>
    <p:extLst>
      <p:ext uri="{BB962C8B-B14F-4D97-AF65-F5344CB8AC3E}">
        <p14:creationId xmlns:p14="http://schemas.microsoft.com/office/powerpoint/2010/main" val="590527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Conector recto de flecha 2"/>
          <p:cNvCxnSpPr/>
          <p:nvPr/>
        </p:nvCxnSpPr>
        <p:spPr>
          <a:xfrm>
            <a:off x="4919730" y="3902299"/>
            <a:ext cx="32969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ector recto de flecha 4"/>
          <p:cNvCxnSpPr/>
          <p:nvPr/>
        </p:nvCxnSpPr>
        <p:spPr>
          <a:xfrm flipH="1">
            <a:off x="2962141" y="3902299"/>
            <a:ext cx="1957589" cy="16098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de flecha 6"/>
          <p:cNvCxnSpPr/>
          <p:nvPr/>
        </p:nvCxnSpPr>
        <p:spPr>
          <a:xfrm flipV="1">
            <a:off x="4919730" y="1159099"/>
            <a:ext cx="0" cy="2743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/>
          <p:cNvSpPr txBox="1"/>
          <p:nvPr/>
        </p:nvSpPr>
        <p:spPr>
          <a:xfrm>
            <a:off x="8216721" y="3717633"/>
            <a:ext cx="168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rgbClr val="0070C0"/>
                </a:solidFill>
              </a:rPr>
              <a:t>Y</a:t>
            </a:r>
          </a:p>
        </p:txBody>
      </p:sp>
      <p:sp>
        <p:nvSpPr>
          <p:cNvPr id="9" name="Rectángulo 8"/>
          <p:cNvSpPr/>
          <p:nvPr/>
        </p:nvSpPr>
        <p:spPr>
          <a:xfrm>
            <a:off x="4764078" y="789766"/>
            <a:ext cx="311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dirty="0">
                <a:solidFill>
                  <a:srgbClr val="0070C0"/>
                </a:solidFill>
              </a:rPr>
              <a:t>Z</a:t>
            </a:r>
          </a:p>
        </p:txBody>
      </p:sp>
      <p:sp>
        <p:nvSpPr>
          <p:cNvPr id="10" name="Rectángulo 9"/>
          <p:cNvSpPr/>
          <p:nvPr/>
        </p:nvSpPr>
        <p:spPr>
          <a:xfrm>
            <a:off x="2649235" y="5512158"/>
            <a:ext cx="3129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dirty="0">
                <a:solidFill>
                  <a:srgbClr val="0070C0"/>
                </a:solidFill>
              </a:rPr>
              <a:t>X</a:t>
            </a:r>
          </a:p>
        </p:txBody>
      </p:sp>
      <p:sp>
        <p:nvSpPr>
          <p:cNvPr id="11" name="Elipse 10"/>
          <p:cNvSpPr/>
          <p:nvPr/>
        </p:nvSpPr>
        <p:spPr>
          <a:xfrm>
            <a:off x="3580327" y="1857780"/>
            <a:ext cx="2678805" cy="627843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13" name="Conector recto 12"/>
          <p:cNvCxnSpPr/>
          <p:nvPr/>
        </p:nvCxnSpPr>
        <p:spPr>
          <a:xfrm>
            <a:off x="4919729" y="2108387"/>
            <a:ext cx="947100" cy="268664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7" name="Conector recto de flecha 16"/>
          <p:cNvCxnSpPr>
            <a:stCxn id="11" idx="5"/>
          </p:cNvCxnSpPr>
          <p:nvPr/>
        </p:nvCxnSpPr>
        <p:spPr>
          <a:xfrm flipV="1">
            <a:off x="5866830" y="1857780"/>
            <a:ext cx="1409733" cy="53589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/>
          <p:cNvCxnSpPr>
            <a:stCxn id="11" idx="5"/>
          </p:cNvCxnSpPr>
          <p:nvPr/>
        </p:nvCxnSpPr>
        <p:spPr>
          <a:xfrm flipH="1" flipV="1">
            <a:off x="5866829" y="891149"/>
            <a:ext cx="1" cy="15025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de flecha 21"/>
          <p:cNvCxnSpPr>
            <a:stCxn id="11" idx="5"/>
          </p:cNvCxnSpPr>
          <p:nvPr/>
        </p:nvCxnSpPr>
        <p:spPr>
          <a:xfrm>
            <a:off x="5866830" y="2393678"/>
            <a:ext cx="1409733" cy="342552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uadroTexto 23"/>
          <p:cNvSpPr txBox="1"/>
          <p:nvPr/>
        </p:nvSpPr>
        <p:spPr>
          <a:xfrm>
            <a:off x="5294322" y="1857780"/>
            <a:ext cx="1120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b="1" dirty="0">
                <a:solidFill>
                  <a:srgbClr val="FFC000"/>
                </a:solidFill>
              </a:rPr>
              <a:t>ρ</a:t>
            </a:r>
            <a:endParaRPr lang="es-AR" b="1" dirty="0">
              <a:solidFill>
                <a:srgbClr val="FFC000"/>
              </a:solidFill>
            </a:endParaRPr>
          </a:p>
        </p:txBody>
      </p:sp>
      <p:sp>
        <p:nvSpPr>
          <p:cNvPr id="25" name="CuadroTexto 24"/>
          <p:cNvSpPr txBox="1"/>
          <p:nvPr/>
        </p:nvSpPr>
        <p:spPr>
          <a:xfrm>
            <a:off x="7276563" y="2639963"/>
            <a:ext cx="1648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b="1" dirty="0">
                <a:solidFill>
                  <a:srgbClr val="FFC000"/>
                </a:solidFill>
              </a:rPr>
              <a:t>Fr</a:t>
            </a:r>
          </a:p>
        </p:txBody>
      </p:sp>
      <p:sp>
        <p:nvSpPr>
          <p:cNvPr id="26" name="CuadroTexto 25"/>
          <p:cNvSpPr txBox="1"/>
          <p:nvPr/>
        </p:nvSpPr>
        <p:spPr>
          <a:xfrm>
            <a:off x="7276563" y="1539393"/>
            <a:ext cx="2459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 err="1">
                <a:solidFill>
                  <a:srgbClr val="FF0000"/>
                </a:solidFill>
              </a:rPr>
              <a:t>Ftg</a:t>
            </a:r>
            <a:endParaRPr lang="es-AR" dirty="0">
              <a:solidFill>
                <a:srgbClr val="FF0000"/>
              </a:solidFill>
            </a:endParaRPr>
          </a:p>
        </p:txBody>
      </p:sp>
      <p:sp>
        <p:nvSpPr>
          <p:cNvPr id="27" name="CuadroTexto 26"/>
          <p:cNvSpPr txBox="1"/>
          <p:nvPr/>
        </p:nvSpPr>
        <p:spPr>
          <a:xfrm>
            <a:off x="5666704" y="528910"/>
            <a:ext cx="25500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 err="1">
                <a:solidFill>
                  <a:srgbClr val="0070C0"/>
                </a:solidFill>
              </a:rPr>
              <a:t>Fz</a:t>
            </a:r>
            <a:endParaRPr lang="es-AR" dirty="0">
              <a:solidFill>
                <a:srgbClr val="0070C0"/>
              </a:solidFill>
            </a:endParaRPr>
          </a:p>
        </p:txBody>
      </p:sp>
      <p:pic>
        <p:nvPicPr>
          <p:cNvPr id="30" name="Imagen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7911" y="744477"/>
            <a:ext cx="685800" cy="800100"/>
          </a:xfrm>
          <a:prstGeom prst="rect">
            <a:avLst/>
          </a:prstGeom>
        </p:spPr>
      </p:pic>
      <p:cxnSp>
        <p:nvCxnSpPr>
          <p:cNvPr id="31" name="Conector recto de flecha 30"/>
          <p:cNvCxnSpPr/>
          <p:nvPr/>
        </p:nvCxnSpPr>
        <p:spPr>
          <a:xfrm flipH="1" flipV="1">
            <a:off x="1646350" y="1144527"/>
            <a:ext cx="4060" cy="2152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Elipse 31"/>
          <p:cNvSpPr/>
          <p:nvPr/>
        </p:nvSpPr>
        <p:spPr>
          <a:xfrm>
            <a:off x="779099" y="1930532"/>
            <a:ext cx="1742622" cy="296580"/>
          </a:xfrm>
          <a:prstGeom prst="ellipse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4" name="Elipse 33"/>
          <p:cNvSpPr/>
          <p:nvPr/>
        </p:nvSpPr>
        <p:spPr>
          <a:xfrm>
            <a:off x="2508625" y="1998221"/>
            <a:ext cx="177766" cy="184666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5" name="Rectángulo 34"/>
          <p:cNvSpPr/>
          <p:nvPr/>
        </p:nvSpPr>
        <p:spPr>
          <a:xfrm>
            <a:off x="1490698" y="789766"/>
            <a:ext cx="311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AR" dirty="0">
                <a:solidFill>
                  <a:srgbClr val="0070C0"/>
                </a:solidFill>
              </a:rPr>
              <a:t>Z</a:t>
            </a:r>
          </a:p>
        </p:txBody>
      </p:sp>
      <p:sp>
        <p:nvSpPr>
          <p:cNvPr id="36" name="CuadroTexto 35"/>
          <p:cNvSpPr txBox="1"/>
          <p:nvPr/>
        </p:nvSpPr>
        <p:spPr>
          <a:xfrm>
            <a:off x="902627" y="3430082"/>
            <a:ext cx="23686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b="1" dirty="0">
                <a:solidFill>
                  <a:srgbClr val="FFC000"/>
                </a:solidFill>
              </a:rPr>
              <a:t>1 partícula en rotación alrededor de un eje fijo</a:t>
            </a:r>
          </a:p>
        </p:txBody>
      </p:sp>
      <p:pic>
        <p:nvPicPr>
          <p:cNvPr id="37" name="Imagen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998" y="744477"/>
            <a:ext cx="68580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0463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uadroTexto 1"/>
              <p:cNvSpPr txBox="1"/>
              <p:nvPr/>
            </p:nvSpPr>
            <p:spPr>
              <a:xfrm>
                <a:off x="811370" y="914401"/>
                <a:ext cx="8950816" cy="53985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AR" sz="2000" dirty="0"/>
                  <a:t>Fitg = mi x </a:t>
                </a:r>
                <a:r>
                  <a:rPr lang="es-AR" sz="2000" dirty="0" err="1"/>
                  <a:t>atg</a:t>
                </a:r>
                <a:r>
                  <a:rPr lang="es-AR" sz="2000" dirty="0"/>
                  <a:t> = mi x </a:t>
                </a:r>
                <a:r>
                  <a:rPr lang="el-GR" sz="2000" dirty="0"/>
                  <a:t>ρ</a:t>
                </a:r>
                <a:r>
                  <a:rPr lang="es-AR" sz="2000" dirty="0"/>
                  <a:t>i x </a:t>
                </a:r>
                <a:r>
                  <a:rPr lang="el-GR" sz="2000" dirty="0"/>
                  <a:t>α</a:t>
                </a:r>
                <a:r>
                  <a:rPr lang="es-AR" sz="2000" dirty="0"/>
                  <a:t>     </a:t>
                </a:r>
                <a:r>
                  <a:rPr lang="es-AR" sz="2000" dirty="0">
                    <a:solidFill>
                      <a:srgbClr val="0070C0"/>
                    </a:solidFill>
                  </a:rPr>
                  <a:t>fuerza tangencial aplicada a una partícula</a:t>
                </a:r>
              </a:p>
              <a:p>
                <a:endParaRPr lang="es-AR" sz="2000" dirty="0"/>
              </a:p>
              <a:p>
                <a:r>
                  <a:rPr lang="es-AR" sz="2000" dirty="0"/>
                  <a:t>α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AR" sz="2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AR" sz="2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m:rPr>
                            <m:sty m:val="p"/>
                          </m:rPr>
                          <a:rPr lang="el-GR" sz="2000" b="0" i="1" smtClean="0">
                            <a:latin typeface="Cambria Math" panose="02040503050406030204" pitchFamily="18" charset="0"/>
                          </a:rPr>
                          <m:t>ω</m:t>
                        </m:r>
                      </m:num>
                      <m:den>
                        <m:r>
                          <a:rPr lang="es-AR" sz="2000" b="0" i="1" smtClean="0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</m:oMath>
                </a14:m>
                <a:r>
                  <a:rPr lang="es-AR" sz="2000" dirty="0"/>
                  <a:t>  </a:t>
                </a:r>
                <a:r>
                  <a:rPr lang="es-AR" sz="2000" dirty="0">
                    <a:solidFill>
                      <a:srgbClr val="0070C0"/>
                    </a:solidFill>
                  </a:rPr>
                  <a:t>aceleración angular</a:t>
                </a:r>
              </a:p>
              <a:p>
                <a:endParaRPr lang="es-AR" sz="2000" dirty="0"/>
              </a:p>
              <a:p>
                <a:r>
                  <a:rPr lang="es-AR" sz="2000" dirty="0"/>
                  <a:t>Multiplico ambos miembros de la ecuación por </a:t>
                </a:r>
                <a:r>
                  <a:rPr lang="el-GR" sz="2000" dirty="0"/>
                  <a:t>ρ</a:t>
                </a:r>
                <a:r>
                  <a:rPr lang="es-AR" sz="2000" dirty="0"/>
                  <a:t>i</a:t>
                </a:r>
              </a:p>
              <a:p>
                <a:endParaRPr lang="es-AR" sz="2000" dirty="0"/>
              </a:p>
              <a:p>
                <a:r>
                  <a:rPr lang="es-AR" sz="2000" dirty="0" err="1"/>
                  <a:t>Fitg</a:t>
                </a:r>
                <a:r>
                  <a:rPr lang="es-AR" sz="2000" dirty="0"/>
                  <a:t> x </a:t>
                </a:r>
                <a:r>
                  <a:rPr lang="el-GR" sz="2000" dirty="0"/>
                  <a:t>ρ</a:t>
                </a:r>
                <a:r>
                  <a:rPr lang="es-AR" sz="2000" dirty="0"/>
                  <a:t>i = mi x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s-AR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l-GR" sz="2000" i="1" smtClean="0">
                            <a:latin typeface="Cambria Math" panose="02040503050406030204" pitchFamily="18" charset="0"/>
                          </a:rPr>
                          <m:t>ρ</m:t>
                        </m:r>
                        <m:r>
                          <a:rPr lang="es-AR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p>
                        <m:r>
                          <a:rPr lang="es-AR" sz="2000" b="0" i="1" smtClean="0">
                            <a:latin typeface="Cambria Math" panose="02040503050406030204" pitchFamily="18" charset="0"/>
                          </a:rPr>
                          <m:t>2  </m:t>
                        </m:r>
                      </m:sup>
                    </m:sSup>
                  </m:oMath>
                </a14:m>
                <a:r>
                  <a:rPr lang="es-AR" sz="2000" dirty="0"/>
                  <a:t>x </a:t>
                </a:r>
                <a:r>
                  <a:rPr lang="el-GR" sz="2000" dirty="0"/>
                  <a:t>α</a:t>
                </a:r>
                <a:endParaRPr lang="es-AR" sz="2000" dirty="0"/>
              </a:p>
              <a:p>
                <a:endParaRPr lang="es-AR" sz="2000" dirty="0"/>
              </a:p>
              <a:p>
                <a:r>
                  <a:rPr lang="es-AR" sz="2000" dirty="0"/>
                  <a:t>Aplico la sumatoria para n partículas rotando</a:t>
                </a:r>
              </a:p>
              <a:p>
                <a:endParaRPr lang="es-AR" sz="2000" dirty="0"/>
              </a:p>
              <a:p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s-AR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s-AR" sz="2000" b="0" i="1" smtClean="0">
                            <a:latin typeface="Cambria Math" panose="02040503050406030204" pitchFamily="18" charset="0"/>
                          </a:rPr>
                          <m:t>𝐹𝑖𝑡𝑔</m:t>
                        </m:r>
                        <m:r>
                          <a:rPr lang="es-AR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AR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s-AR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l-GR" sz="2000" b="0" i="1" smtClean="0">
                            <a:latin typeface="Cambria Math" panose="02040503050406030204" pitchFamily="18" charset="0"/>
                          </a:rPr>
                          <m:t>ρ</m:t>
                        </m:r>
                        <m:r>
                          <a:rPr lang="es-AR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s-AR" sz="2000" b="0" i="1" smtClean="0">
                            <a:latin typeface="Cambria Math" panose="02040503050406030204" pitchFamily="18" charset="0"/>
                          </a:rPr>
                          <m:t>= </m:t>
                        </m:r>
                      </m:e>
                    </m:nary>
                  </m:oMath>
                </a14:m>
                <a:r>
                  <a:rPr lang="el-GR" sz="2000" dirty="0"/>
                  <a:t>α</a:t>
                </a:r>
                <a:r>
                  <a:rPr lang="es-AR" sz="2000" dirty="0"/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s-AR" sz="200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s-AR" sz="2000" b="0" i="1" smtClean="0">
                            <a:latin typeface="Cambria Math" panose="02040503050406030204" pitchFamily="18" charset="0"/>
                          </a:rPr>
                          <m:t>𝑚𝑖</m:t>
                        </m:r>
                        <m:r>
                          <a:rPr lang="es-AR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AR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s-AR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nary>
                    <m:sSup>
                      <m:sSupPr>
                        <m:ctrlPr>
                          <a:rPr lang="es-AR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l-GR" sz="2000" i="1" smtClean="0">
                            <a:latin typeface="Cambria Math" panose="02040503050406030204" pitchFamily="18" charset="0"/>
                          </a:rPr>
                          <m:t>ρ</m:t>
                        </m:r>
                        <m:r>
                          <a:rPr lang="es-AR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  <m:sup>
                        <m:r>
                          <a:rPr lang="es-AR" sz="2000" b="0" i="1" smtClean="0">
                            <a:latin typeface="Cambria Math" panose="02040503050406030204" pitchFamily="18" charset="0"/>
                          </a:rPr>
                          <m:t>2 </m:t>
                        </m:r>
                      </m:sup>
                    </m:sSup>
                  </m:oMath>
                </a14:m>
                <a:endParaRPr lang="es-AR" sz="2000" dirty="0"/>
              </a:p>
              <a:p>
                <a:endParaRPr lang="es-AR" sz="2000" dirty="0"/>
              </a:p>
              <a:p>
                <a:r>
                  <a:rPr lang="es-AR" sz="2000" dirty="0"/>
                  <a:t>Luego resulta,</a:t>
                </a:r>
              </a:p>
              <a:p>
                <a:endParaRPr lang="es-AR" sz="2000" dirty="0"/>
              </a:p>
              <a:p>
                <a:r>
                  <a:rPr lang="el-GR" sz="2000" dirty="0">
                    <a:solidFill>
                      <a:srgbClr val="0070C0"/>
                    </a:solidFill>
                  </a:rPr>
                  <a:t>τ</a:t>
                </a:r>
                <a:r>
                  <a:rPr lang="es-AR" sz="2000" dirty="0">
                    <a:solidFill>
                      <a:srgbClr val="0070C0"/>
                    </a:solidFill>
                  </a:rPr>
                  <a:t> = I x </a:t>
                </a:r>
                <a:r>
                  <a:rPr lang="el-GR" sz="2000" dirty="0">
                    <a:solidFill>
                      <a:srgbClr val="0070C0"/>
                    </a:solidFill>
                  </a:rPr>
                  <a:t>α</a:t>
                </a:r>
                <a:r>
                  <a:rPr lang="es-AR" sz="2000" dirty="0">
                    <a:solidFill>
                      <a:srgbClr val="0070C0"/>
                    </a:solidFill>
                  </a:rPr>
                  <a:t>     </a:t>
                </a:r>
                <a:r>
                  <a:rPr lang="es-AR" sz="2000" dirty="0"/>
                  <a:t>torque = momento de inercia x aceleración angular</a:t>
                </a:r>
              </a:p>
              <a:p>
                <a:endParaRPr lang="es-AR" dirty="0"/>
              </a:p>
              <a:p>
                <a:endParaRPr lang="es-AR" dirty="0"/>
              </a:p>
            </p:txBody>
          </p:sp>
        </mc:Choice>
        <mc:Fallback xmlns="">
          <p:sp>
            <p:nvSpPr>
              <p:cNvPr id="2" name="CuadroTexto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1370" y="914401"/>
                <a:ext cx="8950816" cy="5398529"/>
              </a:xfrm>
              <a:prstGeom prst="rect">
                <a:avLst/>
              </a:prstGeom>
              <a:blipFill rotWithShape="0">
                <a:blip r:embed="rId2"/>
                <a:stretch>
                  <a:fillRect l="-4155" t="-677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36214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772732" y="2897747"/>
            <a:ext cx="87318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3200" b="1" dirty="0">
                <a:solidFill>
                  <a:schemeClr val="accent5">
                    <a:lumMod val="75000"/>
                  </a:schemeClr>
                </a:solidFill>
              </a:rPr>
              <a:t>LEY DE RESPUESTA DEL INSTRUMENTO MAGNETO-ELÉCTRICO</a:t>
            </a:r>
          </a:p>
        </p:txBody>
      </p:sp>
    </p:spTree>
    <p:extLst>
      <p:ext uri="{BB962C8B-B14F-4D97-AF65-F5344CB8AC3E}">
        <p14:creationId xmlns:p14="http://schemas.microsoft.com/office/powerpoint/2010/main" val="4578800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" y="0"/>
            <a:ext cx="12186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0483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" y="0"/>
            <a:ext cx="12186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655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695" y="292122"/>
            <a:ext cx="1000125" cy="1019175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892934" y="2889528"/>
            <a:ext cx="83647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AR" sz="3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ROTACIÓN DEL SISTEMA MÓVIL</a:t>
            </a:r>
          </a:p>
          <a:p>
            <a:pPr algn="just"/>
            <a:r>
              <a:rPr lang="es-AR" sz="36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INSTRUMENTOS DE ÍNDICE Y ESCALA</a:t>
            </a:r>
          </a:p>
        </p:txBody>
      </p:sp>
    </p:spTree>
    <p:extLst>
      <p:ext uri="{BB962C8B-B14F-4D97-AF65-F5344CB8AC3E}">
        <p14:creationId xmlns:p14="http://schemas.microsoft.com/office/powerpoint/2010/main" val="3738150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" y="0"/>
            <a:ext cx="12186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0530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682580" y="4404575"/>
            <a:ext cx="72250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solidFill>
                  <a:schemeClr val="accent5">
                    <a:lumMod val="75000"/>
                  </a:schemeClr>
                </a:solidFill>
              </a:rPr>
              <a:t>LABORATORIO DE MEDICIONES</a:t>
            </a:r>
          </a:p>
          <a:p>
            <a:r>
              <a:rPr lang="es-AR" dirty="0">
                <a:solidFill>
                  <a:schemeClr val="accent5">
                    <a:lumMod val="75000"/>
                  </a:schemeClr>
                </a:solidFill>
              </a:rPr>
              <a:t>UTN-INSPT</a:t>
            </a:r>
          </a:p>
          <a:p>
            <a:r>
              <a:rPr lang="es-AR" dirty="0">
                <a:solidFill>
                  <a:schemeClr val="accent5">
                    <a:lumMod val="75000"/>
                  </a:schemeClr>
                </a:solidFill>
              </a:rPr>
              <a:t>LIC. PROF. RICARDO DEFRANCE</a:t>
            </a:r>
          </a:p>
          <a:p>
            <a:r>
              <a:rPr lang="es-AR" dirty="0">
                <a:solidFill>
                  <a:schemeClr val="accent5">
                    <a:lumMod val="75000"/>
                  </a:schemeClr>
                </a:solidFill>
                <a:hlinkClick r:id="rId2"/>
              </a:rPr>
              <a:t>ricardo.defrance@inspt.utn.edu.ar</a:t>
            </a:r>
            <a:endParaRPr lang="es-AR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es-AR" dirty="0">
                <a:solidFill>
                  <a:schemeClr val="accent5">
                    <a:lumMod val="75000"/>
                  </a:schemeClr>
                </a:solidFill>
              </a:rPr>
              <a:t>©2020</a:t>
            </a:r>
          </a:p>
          <a:p>
            <a:endParaRPr lang="es-AR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s-AR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s-AR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6424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1856" y="1804718"/>
            <a:ext cx="5248275" cy="360045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2395471" y="1989384"/>
            <a:ext cx="2434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α</a:t>
            </a:r>
            <a:endParaRPr lang="es-AR" dirty="0"/>
          </a:p>
        </p:txBody>
      </p:sp>
      <p:sp>
        <p:nvSpPr>
          <p:cNvPr id="4" name="CuadroTexto 3"/>
          <p:cNvSpPr txBox="1"/>
          <p:nvPr/>
        </p:nvSpPr>
        <p:spPr>
          <a:xfrm>
            <a:off x="7263684" y="5589834"/>
            <a:ext cx="2975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x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1197735" y="798491"/>
            <a:ext cx="5653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DISTRIBUCIÓN LINEAL DE LA ESCALA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1197735" y="6042063"/>
            <a:ext cx="5563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α</a:t>
            </a:r>
            <a:r>
              <a:rPr lang="es-AR" dirty="0"/>
              <a:t> = divisiones de la escala   X = magnitud medida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7521262" y="1435386"/>
            <a:ext cx="1983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α</a:t>
            </a:r>
            <a:r>
              <a:rPr lang="es-AR" dirty="0"/>
              <a:t> = f (x)</a:t>
            </a:r>
          </a:p>
        </p:txBody>
      </p:sp>
    </p:spTree>
    <p:extLst>
      <p:ext uri="{BB962C8B-B14F-4D97-AF65-F5344CB8AC3E}">
        <p14:creationId xmlns:p14="http://schemas.microsoft.com/office/powerpoint/2010/main" val="3423419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2771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1197735" y="798491"/>
            <a:ext cx="5653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DISTRIBUCIÓN ALINEAL DE LA ESCALA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3887" y="1722481"/>
            <a:ext cx="5657850" cy="3876675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2446986" y="1976505"/>
            <a:ext cx="2434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α</a:t>
            </a:r>
            <a:endParaRPr lang="es-AR" dirty="0"/>
          </a:p>
        </p:txBody>
      </p:sp>
      <p:sp>
        <p:nvSpPr>
          <p:cNvPr id="5" name="CuadroTexto 4"/>
          <p:cNvSpPr txBox="1"/>
          <p:nvPr/>
        </p:nvSpPr>
        <p:spPr>
          <a:xfrm>
            <a:off x="7263684" y="5599156"/>
            <a:ext cx="2975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x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7521262" y="1435386"/>
            <a:ext cx="1983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α</a:t>
            </a:r>
            <a:r>
              <a:rPr lang="es-AR" dirty="0"/>
              <a:t> = f (x)</a:t>
            </a:r>
          </a:p>
        </p:txBody>
      </p:sp>
    </p:spTree>
    <p:extLst>
      <p:ext uri="{BB962C8B-B14F-4D97-AF65-F5344CB8AC3E}">
        <p14:creationId xmlns:p14="http://schemas.microsoft.com/office/powerpoint/2010/main" val="2366331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uadroTexto 1"/>
              <p:cNvSpPr txBox="1"/>
              <p:nvPr/>
            </p:nvSpPr>
            <p:spPr>
              <a:xfrm>
                <a:off x="1416676" y="991673"/>
                <a:ext cx="6503831" cy="25522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AR" b="1" dirty="0"/>
                  <a:t>SENSIBILIDAD DE UN INSTRUMENTO</a:t>
                </a:r>
              </a:p>
              <a:p>
                <a:endParaRPr lang="es-AR" dirty="0"/>
              </a:p>
              <a:p>
                <a:r>
                  <a:rPr lang="es-AR" dirty="0"/>
                  <a:t>ES LA RELACIÓN ENTRE EL DESPLAZAMIENTO DEL ÍNDICE Y LA VARIACIÓN DE LA MAGNITUD MEDIDA</a:t>
                </a:r>
              </a:p>
              <a:p>
                <a:endParaRPr lang="es-AR" dirty="0"/>
              </a:p>
              <a:p>
                <a:endParaRPr lang="es-AR" dirty="0"/>
              </a:p>
              <a:p>
                <a:r>
                  <a:rPr lang="es-AR" sz="3600" dirty="0"/>
                  <a:t>S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AR" sz="3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AR" sz="36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m:rPr>
                            <m:sty m:val="p"/>
                          </m:rPr>
                          <a:rPr lang="el-GR" sz="3600" b="0" i="1" smtClean="0">
                            <a:latin typeface="Cambria Math" panose="02040503050406030204" pitchFamily="18" charset="0"/>
                          </a:rPr>
                          <m:t>α</m:t>
                        </m:r>
                      </m:num>
                      <m:den>
                        <m:r>
                          <a:rPr lang="es-AR" sz="3600" b="0" i="1" smtClean="0">
                            <a:latin typeface="Cambria Math" panose="02040503050406030204" pitchFamily="18" charset="0"/>
                          </a:rPr>
                          <m:t>𝑑𝑥</m:t>
                        </m:r>
                      </m:den>
                    </m:f>
                  </m:oMath>
                </a14:m>
                <a:endParaRPr lang="es-AR" sz="3600" dirty="0"/>
              </a:p>
            </p:txBody>
          </p:sp>
        </mc:Choice>
        <mc:Fallback xmlns="">
          <p:sp>
            <p:nvSpPr>
              <p:cNvPr id="2" name="CuadroTexto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6676" y="991673"/>
                <a:ext cx="6503831" cy="2552237"/>
              </a:xfrm>
              <a:prstGeom prst="rect">
                <a:avLst/>
              </a:prstGeom>
              <a:blipFill rotWithShape="0">
                <a:blip r:embed="rId2"/>
                <a:stretch>
                  <a:fillRect l="-2812" t="-1675" b="-3349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6054" y="2419793"/>
            <a:ext cx="5554062" cy="3309870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5087155" y="4472156"/>
            <a:ext cx="1455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θ</a:t>
            </a:r>
            <a:endParaRPr lang="es-AR" dirty="0"/>
          </a:p>
        </p:txBody>
      </p:sp>
      <p:sp>
        <p:nvSpPr>
          <p:cNvPr id="5" name="CuadroTexto 4"/>
          <p:cNvSpPr txBox="1"/>
          <p:nvPr/>
        </p:nvSpPr>
        <p:spPr>
          <a:xfrm>
            <a:off x="4008355" y="2835649"/>
            <a:ext cx="3078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α</a:t>
            </a:r>
            <a:endParaRPr lang="es-AR" dirty="0"/>
          </a:p>
        </p:txBody>
      </p:sp>
      <p:sp>
        <p:nvSpPr>
          <p:cNvPr id="8" name="Arco 7"/>
          <p:cNvSpPr/>
          <p:nvPr/>
        </p:nvSpPr>
        <p:spPr>
          <a:xfrm rot="20044523">
            <a:off x="4048464" y="3179756"/>
            <a:ext cx="491718" cy="204713"/>
          </a:xfrm>
          <a:prstGeom prst="arc">
            <a:avLst>
              <a:gd name="adj1" fmla="val 10925763"/>
              <a:gd name="adj2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35228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uadroTexto 1"/>
              <p:cNvSpPr txBox="1"/>
              <p:nvPr/>
            </p:nvSpPr>
            <p:spPr>
              <a:xfrm>
                <a:off x="1416676" y="991673"/>
                <a:ext cx="6503831" cy="36528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AR" b="1" dirty="0"/>
                  <a:t>CONSTANTE DE UN INSTRUMENTO</a:t>
                </a:r>
              </a:p>
              <a:p>
                <a:endParaRPr lang="es-AR" dirty="0"/>
              </a:p>
              <a:p>
                <a:r>
                  <a:rPr lang="es-AR" dirty="0"/>
                  <a:t>ES LA RELACIÓN ENTRE EL ALCANCE SELECCIONADO YEL NÚMERO TOTAL DE DIVISIONES DE LA ESCALA</a:t>
                </a:r>
              </a:p>
              <a:p>
                <a:endParaRPr lang="es-AR" dirty="0"/>
              </a:p>
              <a:p>
                <a:endParaRPr lang="es-AR" dirty="0"/>
              </a:p>
              <a:p>
                <a:r>
                  <a:rPr lang="es-AR" sz="3600" dirty="0"/>
                  <a:t>k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s-AR" sz="36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s-AR" sz="3600" b="0" i="1" smtClean="0">
                            <a:latin typeface="Cambria Math" panose="02040503050406030204" pitchFamily="18" charset="0"/>
                          </a:rPr>
                          <m:t>𝐴𝐿𝐶𝐴𝑁𝐶𝐸</m:t>
                        </m:r>
                      </m:num>
                      <m:den>
                        <m:r>
                          <a:rPr lang="es-AR" sz="3600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s-AR" sz="3600" b="0" i="1" smtClean="0">
                            <a:latin typeface="Cambria Math" panose="02040503050406030204" pitchFamily="18" charset="0"/>
                          </a:rPr>
                          <m:t>° </m:t>
                        </m:r>
                        <m:r>
                          <a:rPr lang="es-AR" sz="3600" b="0" i="1" smtClean="0">
                            <a:latin typeface="Cambria Math" panose="02040503050406030204" pitchFamily="18" charset="0"/>
                          </a:rPr>
                          <m:t>𝐷𝐼𝑉𝐼𝑆𝐼𝑂𝑁𝐸𝑆</m:t>
                        </m:r>
                      </m:den>
                    </m:f>
                  </m:oMath>
                </a14:m>
                <a:endParaRPr lang="es-AR" sz="3600" dirty="0"/>
              </a:p>
              <a:p>
                <a:endParaRPr lang="es-AR" sz="3600" dirty="0"/>
              </a:p>
              <a:p>
                <a:endParaRPr lang="es-AR" sz="3600" dirty="0"/>
              </a:p>
            </p:txBody>
          </p:sp>
        </mc:Choice>
        <mc:Fallback xmlns="">
          <p:sp>
            <p:nvSpPr>
              <p:cNvPr id="2" name="CuadroTexto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6676" y="991673"/>
                <a:ext cx="6503831" cy="3652859"/>
              </a:xfrm>
              <a:prstGeom prst="rect">
                <a:avLst/>
              </a:prstGeom>
              <a:blipFill rotWithShape="0">
                <a:blip r:embed="rId2"/>
                <a:stretch>
                  <a:fillRect l="-2812" t="-1169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uadroTexto 2"/>
          <p:cNvSpPr txBox="1"/>
          <p:nvPr/>
        </p:nvSpPr>
        <p:spPr>
          <a:xfrm>
            <a:off x="5152823" y="2558154"/>
            <a:ext cx="43659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AR" sz="1600" dirty="0"/>
              <a:t>EL VALOR DE LA MEDICIÓN RESULTA DE MULTIPLICAR EL RESULTADO DE LA POSICIÓN DEL ÍNDICE, POR LA CONSTANTE DEL INSTRUMENTO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454" y="3585405"/>
            <a:ext cx="6857766" cy="321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803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/>
          <p:cNvSpPr txBox="1"/>
          <p:nvPr/>
        </p:nvSpPr>
        <p:spPr>
          <a:xfrm>
            <a:off x="1146220" y="914399"/>
            <a:ext cx="8087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b="1" dirty="0"/>
              <a:t>POSICIÓN DE LA BOBINA RESPECTO AL CAMPO DE INDUCCIÓN MAGNÉTICA B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7010" y="2530950"/>
            <a:ext cx="6143625" cy="370522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CuadroTexto 4"/>
              <p:cNvSpPr txBox="1"/>
              <p:nvPr/>
            </p:nvSpPr>
            <p:spPr>
              <a:xfrm>
                <a:off x="940158" y="1924117"/>
                <a:ext cx="4288665" cy="4221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AR" dirty="0"/>
                  <a:t>90°  </a:t>
                </a:r>
                <a:r>
                  <a:rPr lang="el-GR" dirty="0"/>
                  <a:t>Φ</a:t>
                </a:r>
                <a:r>
                  <a:rPr lang="es-AR" dirty="0"/>
                  <a:t> =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s-AR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s-AR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s-AR" b="0" i="1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s-AR" b="0" i="1" smtClean="0">
                            <a:latin typeface="Cambria Math" panose="02040503050406030204" pitchFamily="18" charset="0"/>
                          </a:rPr>
                          <m:t>𝑑𝐴</m:t>
                        </m:r>
                        <m:r>
                          <a:rPr lang="es-AR" b="0" i="1" smtClean="0">
                            <a:latin typeface="Cambria Math" panose="02040503050406030204" pitchFamily="18" charset="0"/>
                          </a:rPr>
                          <m:t>   </m:t>
                        </m:r>
                        <m:r>
                          <a:rPr lang="es-AR" b="0" i="1" smtClean="0">
                            <a:latin typeface="Cambria Math" panose="02040503050406030204" pitchFamily="18" charset="0"/>
                          </a:rPr>
                          <m:t>𝐹𝐿𝑈𝐽𝑂</m:t>
                        </m:r>
                        <m:r>
                          <a:rPr lang="es-AR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s-AR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es-AR" b="0" i="1" smtClean="0">
                            <a:latin typeface="Cambria Math" panose="02040503050406030204" pitchFamily="18" charset="0"/>
                          </a:rPr>
                          <m:t>Á</m:t>
                        </m:r>
                        <m:r>
                          <a:rPr lang="es-AR" b="0" i="1" smtClean="0">
                            <a:latin typeface="Cambria Math" panose="02040503050406030204" pitchFamily="18" charset="0"/>
                          </a:rPr>
                          <m:t>𝑋𝐼𝑀𝑂</m:t>
                        </m:r>
                      </m:e>
                    </m:nary>
                  </m:oMath>
                </a14:m>
                <a:endParaRPr lang="es-AR" dirty="0"/>
              </a:p>
            </p:txBody>
          </p:sp>
        </mc:Choice>
        <mc:Fallback xmlns="">
          <p:sp>
            <p:nvSpPr>
              <p:cNvPr id="5" name="CuadroTexto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0158" y="1924117"/>
                <a:ext cx="4288665" cy="422167"/>
              </a:xfrm>
              <a:prstGeom prst="rect">
                <a:avLst/>
              </a:prstGeom>
              <a:blipFill rotWithShape="0">
                <a:blip r:embed="rId3"/>
                <a:stretch>
                  <a:fillRect l="-1136" t="-127536" b="-189855"/>
                </a:stretch>
              </a:blipFill>
            </p:spPr>
            <p:txBody>
              <a:bodyPr/>
              <a:lstStyle/>
              <a:p>
                <a:r>
                  <a:rPr lang="es-A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CuadroTexto 5"/>
          <p:cNvSpPr txBox="1"/>
          <p:nvPr/>
        </p:nvSpPr>
        <p:spPr>
          <a:xfrm>
            <a:off x="940158" y="2346284"/>
            <a:ext cx="3593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0°    </a:t>
            </a:r>
            <a:r>
              <a:rPr lang="el-GR" dirty="0"/>
              <a:t>Φ</a:t>
            </a:r>
            <a:r>
              <a:rPr lang="es-AR" dirty="0"/>
              <a:t> = 0</a:t>
            </a:r>
          </a:p>
        </p:txBody>
      </p:sp>
    </p:spTree>
    <p:extLst>
      <p:ext uri="{BB962C8B-B14F-4D97-AF65-F5344CB8AC3E}">
        <p14:creationId xmlns:p14="http://schemas.microsoft.com/office/powerpoint/2010/main" val="4169585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102" y="1713627"/>
            <a:ext cx="869632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4556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Verde azulado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14BCC9CD7DBDA4E90F6E467C3CED051" ma:contentTypeVersion="3" ma:contentTypeDescription="Crear nuevo documento." ma:contentTypeScope="" ma:versionID="58e145cfbd918fcf60eedd2b310a18ca">
  <xsd:schema xmlns:xsd="http://www.w3.org/2001/XMLSchema" xmlns:xs="http://www.w3.org/2001/XMLSchema" xmlns:p="http://schemas.microsoft.com/office/2006/metadata/properties" xmlns:ns2="397df017-1763-484d-bc35-673190dceec5" targetNamespace="http://schemas.microsoft.com/office/2006/metadata/properties" ma:root="true" ma:fieldsID="5348ead7abc4cfd1f5fd756d6362145a" ns2:_="">
    <xsd:import namespace="397df017-1763-484d-bc35-673190dceec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7df017-1763-484d-bc35-673190dceec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BB42C4E-A1EC-4218-B03F-65B88A6155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97df017-1763-484d-bc35-673190dceec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2A0A92C-A597-42B7-8DAC-AFEA084DF0A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1D0A400-266C-4AE2-AE40-4D800D7CAB73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337</TotalTime>
  <Words>309</Words>
  <Application>Microsoft Office PowerPoint</Application>
  <PresentationFormat>Panorámica</PresentationFormat>
  <Paragraphs>86</Paragraphs>
  <Slides>21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2" baseType="lpstr">
      <vt:lpstr>Faceta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Ricardo Defrance</dc:creator>
  <cp:lastModifiedBy>Ricardo Defrance</cp:lastModifiedBy>
  <cp:revision>48</cp:revision>
  <dcterms:created xsi:type="dcterms:W3CDTF">2016-05-13T22:47:55Z</dcterms:created>
  <dcterms:modified xsi:type="dcterms:W3CDTF">2020-05-07T04:17:59Z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0x010100614BCC9CD7DBDA4E90F6E467C3CED051</vt:lpwstr>
  </property>
</Properties>
</file>

<file path=docProps/thumbnail.jpeg>
</file>